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3"/>
  </p:sldMasterIdLst>
  <p:notesMasterIdLst>
    <p:notesMasterId r:id="rId18"/>
  </p:notesMasterIdLst>
  <p:sldIdLst>
    <p:sldId id="256" r:id="rId4"/>
    <p:sldId id="258" r:id="rId5"/>
    <p:sldId id="263" r:id="rId6"/>
    <p:sldId id="261" r:id="rId7"/>
    <p:sldId id="266" r:id="rId8"/>
    <p:sldId id="267" r:id="rId9"/>
    <p:sldId id="264" r:id="rId10"/>
    <p:sldId id="265" r:id="rId11"/>
    <p:sldId id="268" r:id="rId12"/>
    <p:sldId id="269" r:id="rId13"/>
    <p:sldId id="270" r:id="rId14"/>
    <p:sldId id="257" r:id="rId15"/>
    <p:sldId id="259" r:id="rId16"/>
    <p:sldId id="260" r:id="rId17"/>
  </p:sldIdLst>
  <p:sldSz cx="10969625" cy="6170613"/>
  <p:notesSz cx="6858000" cy="9144000"/>
  <p:custDataLst>
    <p:tags r:id="rId1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4" autoAdjust="0"/>
  </p:normalViewPr>
  <p:slideViewPr>
    <p:cSldViewPr snapToGrid="0">
      <p:cViewPr>
        <p:scale>
          <a:sx n="85" d="100"/>
          <a:sy n="85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25.05.2022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Inhal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ollbild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Abschluss­worte hinzufügen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enutzerdefinierte 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Präs. Titel hinzufügen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Kap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Kapitel­überschrift hinzufügen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„Zitat hinzufügen”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zi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Fazit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IOB/TBC-BG | 23.05.2022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Robert Bosch GmbH 2022. Alle Rechte vorbehalten, auch bzgl. jeder Verfügung, Verwertung, Reproduktion, Bearbeitung, Weitergabe sowie für den Fall von Schutzrechtsanmeldungen.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43054-B543-4AE6-AF03-B1B2F55F7FA4}"/>
              </a:ext>
            </a:extLst>
          </p:cNvPr>
          <p:cNvSpPr txBox="1">
            <a:spLocks/>
          </p:cNvSpPr>
          <p:nvPr/>
        </p:nvSpPr>
        <p:spPr>
          <a:xfrm>
            <a:off x="271731" y="2913185"/>
            <a:ext cx="10426161" cy="862234"/>
          </a:xfrm>
          <a:prstGeom prst="rect">
            <a:avLst/>
          </a:prstGeom>
          <a:ln w="0">
            <a:noFill/>
          </a:ln>
          <a:effectLst/>
        </p:spPr>
        <p:txBody>
          <a:bodyPr vert="horz" lIns="0" tIns="0" rIns="0" bIns="0" rtlCol="0" anchor="t" anchorCtr="0">
            <a:normAutofit/>
          </a:bodyPr>
          <a:lstStyle>
            <a:lvl1pPr algn="l" defTabSz="9143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999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ru-RU" sz="2200" dirty="0">
                <a:latin typeface="Times New Roman" panose="02020603050405020304" pitchFamily="18" charset="0"/>
                <a:ea typeface="+mn-ea"/>
              </a:rPr>
              <a:t>Проектиране и изработка на смарт управление за поливна систем</a:t>
            </a:r>
            <a:endParaRPr lang="bg-BG" sz="22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75A4C-5072-43C9-83A6-30AD1B691F0F}"/>
              </a:ext>
            </a:extLst>
          </p:cNvPr>
          <p:cNvSpPr txBox="1"/>
          <p:nvPr/>
        </p:nvSpPr>
        <p:spPr>
          <a:xfrm>
            <a:off x="1940943" y="465826"/>
            <a:ext cx="7194431" cy="5693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СОФИЙСКА ПРОФЕСИОНАЛНА  ГИМНАЗИЯ  ПО  ЕЛЕКТРОНИКА 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„ДЖОН  АТАНАСОВ“</a:t>
            </a:r>
            <a:endParaRPr lang="bg-BG" sz="1600" cap="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61755-AFCB-40CA-975C-4B47E9C2D7DB}"/>
              </a:ext>
            </a:extLst>
          </p:cNvPr>
          <p:cNvSpPr txBox="1"/>
          <p:nvPr/>
        </p:nvSpPr>
        <p:spPr>
          <a:xfrm>
            <a:off x="2794958" y="1461299"/>
            <a:ext cx="54864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2800" cap="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 И П Л О М Е Н  П Р О Е К 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2DC6B-357F-474A-9503-70AE59528937}"/>
              </a:ext>
            </a:extLst>
          </p:cNvPr>
          <p:cNvSpPr txBox="1"/>
          <p:nvPr/>
        </p:nvSpPr>
        <p:spPr>
          <a:xfrm>
            <a:off x="4865298" y="2424023"/>
            <a:ext cx="1190445" cy="3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тема: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bg-BG" sz="2000" cap="sm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5017C-8CB4-4B00-BF0D-1BE7B391A57E}"/>
              </a:ext>
            </a:extLst>
          </p:cNvPr>
          <p:cNvSpPr txBox="1"/>
          <p:nvPr/>
        </p:nvSpPr>
        <p:spPr>
          <a:xfrm>
            <a:off x="271731" y="4341964"/>
            <a:ext cx="3971026" cy="3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Дипломант: Ивайло Иванов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6BD53-4C17-41FF-846F-B7F10A50F395}"/>
              </a:ext>
            </a:extLst>
          </p:cNvPr>
          <p:cNvSpPr txBox="1"/>
          <p:nvPr/>
        </p:nvSpPr>
        <p:spPr>
          <a:xfrm>
            <a:off x="5967890" y="4341964"/>
            <a:ext cx="4866888" cy="732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Ръководител: инж. Любица Димитрова</a:t>
            </a:r>
            <a:endParaRPr lang="en-GB" sz="2000" cap="small" dirty="0">
              <a:solidFill>
                <a:schemeClr val="bg1"/>
              </a:solidFill>
              <a:latin typeface="Times New Roman" panose="02020603050405020304" pitchFamily="18" charset="0"/>
              <a:cs typeface="+mj-cs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Дипломен ръководител</a:t>
            </a:r>
            <a:r>
              <a:rPr lang="en-GB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:</a:t>
            </a: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 Стойчо Левков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16757-EEC1-4BA8-9D3F-BD440B64D1BD}"/>
              </a:ext>
            </a:extLst>
          </p:cNvPr>
          <p:cNvSpPr txBox="1"/>
          <p:nvPr/>
        </p:nvSpPr>
        <p:spPr>
          <a:xfrm>
            <a:off x="4546838" y="5394531"/>
            <a:ext cx="1982639" cy="620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30.05.2022г.</a:t>
            </a:r>
            <a:b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</a:br>
            <a:r>
              <a:rPr lang="bg-BG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rPr>
              <a:t>гр. София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CA747-C909-4191-83C5-659DA7D7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4531"/>
            <a:ext cx="556173" cy="55617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Сегмент 3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–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bg-BG" sz="3200" b="0" i="0" dirty="0">
                <a:solidFill>
                  <a:srgbClr val="000000"/>
                </a:solidFill>
                <a:effectLst/>
                <a:latin typeface="+mj-lt"/>
              </a:rPr>
              <a:t>Замерващи устройства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6" name="Picture 5" descr="Microcontroller ESP8266 NodeMCU Wi-Fi WeMos D1 Mini, esp8266 transparent  background PNG clipart | HiClipart">
            <a:extLst>
              <a:ext uri="{FF2B5EF4-FFF2-40B4-BE49-F238E27FC236}">
                <a16:creationId xmlns:a16="http://schemas.microsoft.com/office/drawing/2014/main" id="{A120F3FC-BA7F-5471-AB75-9619F969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3" t="9858" r="4948" b="11291"/>
          <a:stretch/>
        </p:blipFill>
        <p:spPr bwMode="auto">
          <a:xfrm>
            <a:off x="554990" y="804582"/>
            <a:ext cx="249555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SEN0193 - Dfrobot - Add-On Board, Soil Moisture Sensor Module, Capacitive">
            <a:extLst>
              <a:ext uri="{FF2B5EF4-FFF2-40B4-BE49-F238E27FC236}">
                <a16:creationId xmlns:a16="http://schemas.microsoft.com/office/drawing/2014/main" id="{934A8CBA-3FB0-5A55-0282-BA0A5D67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0" b="90646" l="8503" r="91018">
                        <a14:foregroundMark x1="8503" y1="76021" x2="8503" y2="76021"/>
                        <a14:foregroundMark x1="91018" y1="34256" x2="91018" y2="34256"/>
                        <a14:foregroundMark x1="14731" y1="28063" x2="14731" y2="28063"/>
                        <a14:foregroundMark x1="14731" y1="29644" x2="14731" y2="29644"/>
                        <a14:foregroundMark x1="25575" y1="33992" x2="30539" y2="38735"/>
                        <a14:foregroundMark x1="25314" y1="33743" x2="25575" y2="33992"/>
                        <a14:foregroundMark x1="12335" y1="21344" x2="16922" y2="25726"/>
                        <a14:foregroundMark x1="41289" y1="19631" x2="41437" y2="19368"/>
                        <a14:foregroundMark x1="35358" y1="30171" x2="41289" y2="19631"/>
                        <a14:foregroundMark x1="32540" y1="35178" x2="34987" y2="30830"/>
                        <a14:foregroundMark x1="32318" y1="35573" x2="32540" y2="35178"/>
                        <a14:foregroundMark x1="32096" y1="35968" x2="32318" y2="35573"/>
                        <a14:foregroundMark x1="30539" y1="38735" x2="32096" y2="35968"/>
                        <a14:foregroundMark x1="45509" y1="33860" x2="48623" y2="35178"/>
                        <a14:foregroundMark x1="18204" y1="90646" x2="18204" y2="90646"/>
                        <a14:foregroundMark x1="48383" y1="32938" x2="48383" y2="32938"/>
                        <a14:backgroundMark x1="19521" y1="29381" x2="19521" y2="29381"/>
                        <a14:backgroundMark x1="17605" y1="25165" x2="23832" y2="32543"/>
                        <a14:backgroundMark x1="23234" y1="31094" x2="25150" y2="33860"/>
                        <a14:backgroundMark x1="32695" y1="35968" x2="32695" y2="35968"/>
                        <a14:backgroundMark x1="35569" y1="30171" x2="35569" y2="30171"/>
                        <a14:backgroundMark x1="35090" y1="30171" x2="35090" y2="30171"/>
                        <a14:backgroundMark x1="40120" y1="11067" x2="40120" y2="11067"/>
                        <a14:backgroundMark x1="13772" y1="15942" x2="13772" y2="15942"/>
                        <a14:backgroundMark x1="43353" y1="19631" x2="43353" y2="19631"/>
                        <a14:backgroundMark x1="44311" y1="22398" x2="44311" y2="22398"/>
                        <a14:backgroundMark x1="44311" y1="23847" x2="44311" y2="23847"/>
                        <a14:backgroundMark x1="39521" y1="17655" x2="39521" y2="17655"/>
                        <a14:backgroundMark x1="41078" y1="18314" x2="41078" y2="18314"/>
                        <a14:backgroundMark x1="42635" y1="18050" x2="42635" y2="18050"/>
                        <a14:backgroundMark x1="41796" y1="25560" x2="41796" y2="25560"/>
                        <a14:backgroundMark x1="41677" y1="26350" x2="41677" y2="26350"/>
                        <a14:backgroundMark x1="35449" y1="30830" x2="35449" y2="30830"/>
                        <a14:backgroundMark x1="34850" y1="30698" x2="34850" y2="30698"/>
                        <a14:backgroundMark x1="35449" y1="30435" x2="34611" y2="30435"/>
                        <a14:backgroundMark x1="32096" y1="35573" x2="32096" y2="35573"/>
                        <a14:backgroundMark x1="31976" y1="35837" x2="31976" y2="35837"/>
                        <a14:backgroundMark x1="32575" y1="35573" x2="32575" y2="35573"/>
                        <a14:backgroundMark x1="32575" y1="35573" x2="32575" y2="35573"/>
                        <a14:backgroundMark x1="32335" y1="35968" x2="32335" y2="35968"/>
                        <a14:backgroundMark x1="32575" y1="35178" x2="32575" y2="35178"/>
                        <a14:backgroundMark x1="25509" y1="33992" x2="25509" y2="33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7" t="3125" r="3087" b="3125"/>
          <a:stretch/>
        </p:blipFill>
        <p:spPr bwMode="auto">
          <a:xfrm>
            <a:off x="4013198" y="744794"/>
            <a:ext cx="294322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DHT22 Tutorial for Raspberry Pi | Rototron">
            <a:extLst>
              <a:ext uri="{FF2B5EF4-FFF2-40B4-BE49-F238E27FC236}">
                <a16:creationId xmlns:a16="http://schemas.microsoft.com/office/drawing/2014/main" id="{E00C09E6-EC9D-8A1D-0D6F-837D75741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5156" r="3221" b="2460"/>
          <a:stretch/>
        </p:blipFill>
        <p:spPr bwMode="auto">
          <a:xfrm>
            <a:off x="8085613" y="799306"/>
            <a:ext cx="2624455" cy="1819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20BB9-04DC-EC9B-E3B3-D2EAE11B7AD5}"/>
              </a:ext>
            </a:extLst>
          </p:cNvPr>
          <p:cNvSpPr txBox="1"/>
          <p:nvPr/>
        </p:nvSpPr>
        <p:spPr>
          <a:xfrm>
            <a:off x="0" y="3085306"/>
            <a:ext cx="10969626" cy="24010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Целта на третата част от проекта е да даде точна и реална информация за влажността на почвата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температурата и влажността на въздуха.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Намаляване на риска от излагането на растенията на неблагоприятни условия.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Предоставя в</a:t>
            </a: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ъзможност за използването на елементи съдържащи възобновяеми източници на енергия. </a:t>
            </a:r>
            <a:endParaRPr kumimoji="0" lang="bg-BG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379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4" y="63426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33983" lvl="1" indent="0" algn="ctr" fontAlgn="base">
              <a:buNone/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Сегмент 4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 – </a:t>
            </a:r>
            <a:r>
              <a:rPr lang="bg-BG" sz="3200" dirty="0">
                <a:solidFill>
                  <a:srgbClr val="000000"/>
                </a:solidFill>
                <a:latin typeface="+mj-lt"/>
              </a:rPr>
              <a:t>З</a:t>
            </a:r>
            <a:r>
              <a:rPr lang="bg-BG" sz="3200" b="0" i="0" dirty="0">
                <a:solidFill>
                  <a:srgbClr val="000000"/>
                </a:solidFill>
                <a:effectLst/>
                <a:latin typeface="+mj-lt"/>
              </a:rPr>
              <a:t>адвижващ механизъм 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+mj-lt"/>
              </a:rPr>
              <a:t>(Actuator)</a:t>
            </a:r>
            <a:endParaRPr lang="en-US" sz="32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4" name="Picture 3" descr="A picture containing indoor, camera&#10;&#10;Description automatically generated">
            <a:extLst>
              <a:ext uri="{FF2B5EF4-FFF2-40B4-BE49-F238E27FC236}">
                <a16:creationId xmlns:a16="http://schemas.microsoft.com/office/drawing/2014/main" id="{96E1E2A0-2582-3B7A-5804-DCC886E62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90" y="2216486"/>
            <a:ext cx="2415540" cy="322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083DB158-530A-8D56-20CD-345265D1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r="6186"/>
          <a:stretch/>
        </p:blipFill>
        <p:spPr bwMode="auto">
          <a:xfrm>
            <a:off x="5915678" y="2887681"/>
            <a:ext cx="3333750" cy="18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14CB79-C675-2BAA-8C74-D185B6F69FB8}"/>
              </a:ext>
            </a:extLst>
          </p:cNvPr>
          <p:cNvSpPr txBox="1"/>
          <p:nvPr/>
        </p:nvSpPr>
        <p:spPr>
          <a:xfrm>
            <a:off x="259554" y="809793"/>
            <a:ext cx="10450513" cy="11743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Чрез него може да се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контролира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и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управлява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u-RU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разхода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на вода.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000" kern="0" dirty="0">
                <a:solidFill>
                  <a:srgbClr val="000000"/>
                </a:solidFill>
              </a:rPr>
              <a:t>Smart Wi-Fi </a:t>
            </a:r>
            <a:r>
              <a:rPr lang="bg-BG" sz="2000" kern="0" dirty="0">
                <a:solidFill>
                  <a:srgbClr val="000000"/>
                </a:solidFill>
              </a:rPr>
              <a:t>релето дава възможност да се управлява задвижващото устройство отдалечено.</a:t>
            </a:r>
            <a:endParaRPr kumimoji="0" lang="en-GB" sz="2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6010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45D0-0ED5-47E2-9203-C4BBB89B1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974" y="408953"/>
            <a:ext cx="7409676" cy="1264800"/>
          </a:xfrm>
        </p:spPr>
        <p:txBody>
          <a:bodyPr>
            <a:normAutofit fontScale="90000"/>
          </a:bodyPr>
          <a:lstStyle/>
          <a:p>
            <a:r>
              <a:rPr lang="bg-BG" sz="8800" dirty="0"/>
              <a:t>Демонстрация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FC5B325-96B4-97D9-52A0-4B97D96E8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3" b="95850" l="10000" r="90000">
                        <a14:foregroundMark x1="39333" y1="90119" x2="57222" y2="96047"/>
                        <a14:foregroundMark x1="57222" y1="96047" x2="57778" y2="95257"/>
                        <a14:foregroundMark x1="54667" y1="8893" x2="56111" y2="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1" t="4022" r="25750"/>
          <a:stretch/>
        </p:blipFill>
        <p:spPr>
          <a:xfrm>
            <a:off x="3603812" y="1855693"/>
            <a:ext cx="3514164" cy="43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0847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2891" y="2480650"/>
            <a:ext cx="6743842" cy="1209312"/>
          </a:xfrm>
        </p:spPr>
        <p:txBody>
          <a:bodyPr>
            <a:normAutofit/>
          </a:bodyPr>
          <a:lstStyle/>
          <a:p>
            <a:r>
              <a:rPr lang="bg-BG" sz="8800" dirty="0"/>
              <a:t>Заключение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78412838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A994-0A59-4043-F7D0-B1C8339F6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533" y="233361"/>
            <a:ext cx="6478558" cy="2222969"/>
          </a:xfrm>
        </p:spPr>
        <p:txBody>
          <a:bodyPr>
            <a:normAutofit fontScale="90000"/>
          </a:bodyPr>
          <a:lstStyle/>
          <a:p>
            <a:r>
              <a:rPr lang="bg-BG" sz="8800" dirty="0"/>
              <a:t>Благодаря за вниманието!</a:t>
            </a:r>
          </a:p>
        </p:txBody>
      </p:sp>
      <p:pic>
        <p:nvPicPr>
          <p:cNvPr id="4" name="Picture 3" descr="Two people holding a sign in front of a house&#10;&#10;Description automatically generated with low confidence">
            <a:extLst>
              <a:ext uri="{FF2B5EF4-FFF2-40B4-BE49-F238E27FC236}">
                <a16:creationId xmlns:a16="http://schemas.microsoft.com/office/drawing/2014/main" id="{16F9FB91-2142-A43F-78D3-631827D22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24" y="2365937"/>
            <a:ext cx="5746376" cy="3232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490899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60E51-DF5C-4A80-9D97-4F969DE581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9199" y="711922"/>
            <a:ext cx="10450513" cy="4765242"/>
          </a:xfrm>
        </p:spPr>
        <p:txBody>
          <a:bodyPr/>
          <a:lstStyle/>
          <a:p>
            <a:pPr lvl="1" fontAlgn="base">
              <a:buFont typeface="+mj-lt"/>
              <a:buAutoNum type="arabicPeriod"/>
            </a:pPr>
            <a:endParaRPr lang="ru-RU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576883" lvl="1" indent="-342900" fontAlgn="base">
              <a:buFont typeface="+mj-lt"/>
              <a:buAutoNum type="arabicPeriod"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Увод </a:t>
            </a: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1.1 К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ратко описание на проекта</a:t>
            </a: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1.2</a:t>
            </a:r>
            <a:r>
              <a:rPr lang="en-GB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inherit"/>
              </a:rPr>
              <a:t>П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ричина за избор на проекта</a:t>
            </a: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1.3 Ц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ели на проекта</a:t>
            </a:r>
            <a:endParaRPr lang="bg-BG" sz="2200" dirty="0">
              <a:solidFill>
                <a:srgbClr val="000000"/>
              </a:solidFill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2.    Анализ</a:t>
            </a: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1.1 Сегмент 1 – </a:t>
            </a:r>
            <a:r>
              <a:rPr lang="en-GB" sz="2200" b="0" i="0" dirty="0">
                <a:solidFill>
                  <a:srgbClr val="000000"/>
                </a:solidFill>
                <a:effectLst/>
                <a:latin typeface="inherit"/>
              </a:rPr>
              <a:t>Raspberry Pi</a:t>
            </a:r>
            <a:endParaRPr lang="ru-RU" sz="22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1.2 Сегмент 2</a:t>
            </a:r>
            <a:r>
              <a:rPr lang="en-GB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–</a:t>
            </a:r>
            <a:r>
              <a:rPr lang="en-GB" sz="2200" dirty="0">
                <a:solidFill>
                  <a:srgbClr val="000000"/>
                </a:solidFill>
                <a:latin typeface="inherit"/>
              </a:rPr>
              <a:t> Android</a:t>
            </a:r>
            <a:endParaRPr lang="ru-RU" sz="2200" dirty="0">
              <a:solidFill>
                <a:srgbClr val="000000"/>
              </a:solidFill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     1.3 Сегмент 3</a:t>
            </a:r>
            <a:r>
              <a:rPr lang="en-GB" sz="22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–</a:t>
            </a:r>
            <a:r>
              <a:rPr lang="en-GB" sz="2200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bg-BG" sz="2200" b="0" i="0" dirty="0">
                <a:solidFill>
                  <a:srgbClr val="000000"/>
                </a:solidFill>
                <a:effectLst/>
                <a:latin typeface="inherit"/>
              </a:rPr>
              <a:t>Замерващи устройства</a:t>
            </a:r>
            <a:endParaRPr lang="ru-RU" sz="22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dirty="0">
                <a:solidFill>
                  <a:srgbClr val="000000"/>
                </a:solidFill>
                <a:latin typeface="inherit"/>
              </a:rPr>
              <a:t>     1.4 Сегмент 4</a:t>
            </a: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 – </a:t>
            </a:r>
            <a:r>
              <a:rPr lang="bg-BG" sz="2200" dirty="0">
                <a:solidFill>
                  <a:srgbClr val="000000"/>
                </a:solidFill>
                <a:latin typeface="inherit"/>
              </a:rPr>
              <a:t>З</a:t>
            </a:r>
            <a:r>
              <a:rPr lang="bg-BG" sz="2200" b="0" i="0" dirty="0">
                <a:solidFill>
                  <a:srgbClr val="000000"/>
                </a:solidFill>
                <a:effectLst/>
                <a:latin typeface="inherit"/>
              </a:rPr>
              <a:t>адвижващ механизъм </a:t>
            </a:r>
            <a:r>
              <a:rPr lang="en-GB" sz="2200" b="0" i="0" dirty="0">
                <a:solidFill>
                  <a:srgbClr val="000000"/>
                </a:solidFill>
                <a:effectLst/>
                <a:latin typeface="inherit"/>
              </a:rPr>
              <a:t>(Actuator)</a:t>
            </a:r>
            <a:endParaRPr lang="en-US" sz="22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3.    Начин на работа</a:t>
            </a:r>
            <a:r>
              <a:rPr lang="ru-RU" sz="2200" dirty="0">
                <a:solidFill>
                  <a:srgbClr val="000000"/>
                </a:solidFill>
                <a:latin typeface="inherit"/>
              </a:rPr>
              <a:t> и Демо</a:t>
            </a:r>
            <a:endParaRPr lang="en-US" sz="2200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233983" lvl="1" indent="0" fontAlgn="base">
              <a:buNone/>
            </a:pPr>
            <a:r>
              <a:rPr lang="ru-RU" sz="2200" b="0" i="0" dirty="0">
                <a:solidFill>
                  <a:srgbClr val="000000"/>
                </a:solidFill>
                <a:effectLst/>
                <a:latin typeface="inherit"/>
              </a:rPr>
              <a:t>4.    Заключение</a:t>
            </a:r>
            <a:endParaRPr lang="bg-BG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D8DF-6E81-8360-DAC3-AA787C297691}"/>
              </a:ext>
            </a:extLst>
          </p:cNvPr>
          <p:cNvSpPr txBox="1"/>
          <p:nvPr/>
        </p:nvSpPr>
        <p:spPr>
          <a:xfrm>
            <a:off x="259199" y="168565"/>
            <a:ext cx="10450513" cy="5433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3200" kern="0" dirty="0">
                <a:solidFill>
                  <a:srgbClr val="000000"/>
                </a:solidFill>
              </a:rPr>
              <a:t>Съдържание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Picture 5" descr="A picture containing outdoor, person, sky, grass&#10;&#10;Description automatically generated">
            <a:extLst>
              <a:ext uri="{FF2B5EF4-FFF2-40B4-BE49-F238E27FC236}">
                <a16:creationId xmlns:a16="http://schemas.microsoft.com/office/drawing/2014/main" id="{13D40224-2771-18F0-FC4F-403C431C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23" y="1816076"/>
            <a:ext cx="3807689" cy="2538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031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8D83-9D87-8F69-E1B3-59F5FE252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830" y="2383633"/>
            <a:ext cx="3185964" cy="1403345"/>
          </a:xfrm>
        </p:spPr>
        <p:txBody>
          <a:bodyPr>
            <a:normAutofit/>
          </a:bodyPr>
          <a:lstStyle/>
          <a:p>
            <a:r>
              <a:rPr lang="bg-BG" sz="9600" dirty="0"/>
              <a:t>Увод</a:t>
            </a:r>
          </a:p>
        </p:txBody>
      </p:sp>
    </p:spTree>
    <p:extLst>
      <p:ext uri="{BB962C8B-B14F-4D97-AF65-F5344CB8AC3E}">
        <p14:creationId xmlns:p14="http://schemas.microsoft.com/office/powerpoint/2010/main" val="253155128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D958C-5270-8F91-1BD1-EB14134E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CDEC1-C2A0-4FDC-2431-A1802A675D7C}"/>
              </a:ext>
            </a:extLst>
          </p:cNvPr>
          <p:cNvSpPr txBox="1"/>
          <p:nvPr/>
        </p:nvSpPr>
        <p:spPr>
          <a:xfrm>
            <a:off x="259555" y="131763"/>
            <a:ext cx="10450513" cy="634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bg-BG" sz="3200" kern="0" dirty="0">
                <a:solidFill>
                  <a:srgbClr val="000000"/>
                </a:solidFill>
              </a:rPr>
              <a:t>Кратко описание на проекта</a:t>
            </a: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F186B-9B87-9FDA-785F-9395EC0CE7B4}"/>
              </a:ext>
            </a:extLst>
          </p:cNvPr>
          <p:cNvSpPr txBox="1"/>
          <p:nvPr/>
        </p:nvSpPr>
        <p:spPr>
          <a:xfrm>
            <a:off x="410844" y="1601532"/>
            <a:ext cx="5577579" cy="34239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dirty="0"/>
              <a:t>Програмен език</a:t>
            </a:r>
            <a:r>
              <a:rPr lang="en-GB" sz="2600" kern="0" dirty="0">
                <a:solidFill>
                  <a:srgbClr val="000000"/>
                </a:solidFill>
              </a:rPr>
              <a:t> – Java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600" kern="0" dirty="0">
                <a:solidFill>
                  <a:srgbClr val="000000"/>
                </a:solidFill>
              </a:rPr>
              <a:t>HTTP </a:t>
            </a:r>
            <a:r>
              <a:rPr lang="bg-BG" sz="2600" kern="0" dirty="0">
                <a:solidFill>
                  <a:srgbClr val="000000"/>
                </a:solidFill>
              </a:rPr>
              <a:t>комуникация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GB" sz="26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600" kern="0" dirty="0">
                <a:solidFill>
                  <a:srgbClr val="000000"/>
                </a:solidFill>
              </a:rPr>
              <a:t>Много компонентна система</a:t>
            </a:r>
            <a:endParaRPr kumimoji="0" lang="bg-BG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GB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600" kern="0" dirty="0">
                <a:solidFill>
                  <a:srgbClr val="000000"/>
                </a:solidFill>
              </a:rPr>
              <a:t>Internet of Things (IoT)</a:t>
            </a:r>
            <a:endParaRPr kumimoji="0" lang="bg-BG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C4B918-C259-C685-7E29-31C01916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79" y="1609146"/>
            <a:ext cx="4724546" cy="2952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715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1BB83-2518-525A-F179-2FDFEBCB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8F396-DBDF-AAB0-5034-DC25B14C94F7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П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ричина за избор на проекта</a:t>
            </a:r>
            <a:endParaRPr kumimoji="0" lang="bg-BG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 descr="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93337B82-96D6-50EC-63C8-6483978CC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/>
          <a:stretch/>
        </p:blipFill>
        <p:spPr>
          <a:xfrm>
            <a:off x="410845" y="1754909"/>
            <a:ext cx="4807383" cy="2682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1733A-AAE9-1FA3-DE68-FB09E9D32DDE}"/>
              </a:ext>
            </a:extLst>
          </p:cNvPr>
          <p:cNvSpPr txBox="1"/>
          <p:nvPr/>
        </p:nvSpPr>
        <p:spPr>
          <a:xfrm>
            <a:off x="5751397" y="889512"/>
            <a:ext cx="4807383" cy="4413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bg-BG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Иновативност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indent="-45720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2800" kern="0" dirty="0">
                <a:solidFill>
                  <a:srgbClr val="000000"/>
                </a:solidFill>
              </a:rPr>
              <a:t>Автономност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Лесен за работа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Сигурност и точност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800" kern="0" dirty="0">
              <a:solidFill>
                <a:srgbClr val="000000"/>
              </a:solidFill>
            </a:endParaRPr>
          </a:p>
          <a:p>
            <a:pPr marL="457200" marR="0" indent="-45720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800" kern="0" dirty="0">
                <a:solidFill>
                  <a:srgbClr val="000000"/>
                </a:solidFill>
              </a:rPr>
              <a:t>Гъвкавост</a:t>
            </a:r>
          </a:p>
        </p:txBody>
      </p:sp>
    </p:spTree>
    <p:extLst>
      <p:ext uri="{BB962C8B-B14F-4D97-AF65-F5344CB8AC3E}">
        <p14:creationId xmlns:p14="http://schemas.microsoft.com/office/powerpoint/2010/main" val="159668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72E78-B181-6785-5344-E250EBB3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65220-CDCF-5C71-EC69-9E5B943B3EE9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bg-BG" sz="3200" kern="0" dirty="0">
                <a:solidFill>
                  <a:srgbClr val="000000"/>
                </a:solidFill>
              </a:rPr>
              <a:t>Цели на проекта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" name="Picture 4" descr="A drop of water on a surface&#10;&#10;Description automatically generated with low confidence">
            <a:extLst>
              <a:ext uri="{FF2B5EF4-FFF2-40B4-BE49-F238E27FC236}">
                <a16:creationId xmlns:a16="http://schemas.microsoft.com/office/drawing/2014/main" id="{F79A0083-43C4-C7D4-736C-6793BDB5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36" y="1825817"/>
            <a:ext cx="3777337" cy="2518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outdoor, grass, tree, sprinkler system&#10;&#10;Description automatically generated">
            <a:extLst>
              <a:ext uri="{FF2B5EF4-FFF2-40B4-BE49-F238E27FC236}">
                <a16:creationId xmlns:a16="http://schemas.microsoft.com/office/drawing/2014/main" id="{47166E78-2226-F6A1-C2A9-EA5C98CF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9" y="3085306"/>
            <a:ext cx="3777337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Hands holding a phone in a field&#10;&#10;Description automatically generated with low confidence">
            <a:extLst>
              <a:ext uri="{FF2B5EF4-FFF2-40B4-BE49-F238E27FC236}">
                <a16:creationId xmlns:a16="http://schemas.microsoft.com/office/drawing/2014/main" id="{312FDEE8-6B90-5813-D95E-4A6BD303D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98" y="690282"/>
            <a:ext cx="3777337" cy="223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0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6096-0C58-F35A-6462-1E44328E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999" y="2462177"/>
            <a:ext cx="4351625" cy="1246258"/>
          </a:xfrm>
        </p:spPr>
        <p:txBody>
          <a:bodyPr>
            <a:noAutofit/>
          </a:bodyPr>
          <a:lstStyle/>
          <a:p>
            <a:r>
              <a:rPr lang="bg-BG" sz="9600" dirty="0"/>
              <a:t>Анализ</a:t>
            </a:r>
          </a:p>
        </p:txBody>
      </p:sp>
    </p:spTree>
    <p:extLst>
      <p:ext uri="{BB962C8B-B14F-4D97-AF65-F5344CB8AC3E}">
        <p14:creationId xmlns:p14="http://schemas.microsoft.com/office/powerpoint/2010/main" val="3756985645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412" y="196447"/>
            <a:ext cx="10450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algn="ctr" defTabSz="914333" fontAlgn="auto">
              <a:lnSpc>
                <a:spcPct val="8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b="0" i="0" kern="0" baseline="0" noProof="1">
                <a:effectLst/>
                <a:latin typeface="+mn-lt"/>
                <a:ea typeface="+mn-ea"/>
                <a:cs typeface="+mn-cs"/>
              </a:rPr>
              <a:t>Сегмент 1 – Raspberry Pi</a:t>
            </a:r>
            <a:endParaRPr kumimoji="0" lang="en-US" sz="3200" b="0" i="0" u="none" strike="noStrike" kern="0" cap="none" spc="0" normalizeH="0" baseline="0" noProof="1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Raspberry Pi Zero WH (Zero W с GPIO конектор) [3026] - - е безплатно! :  Erelement - електроника и роботика">
            <a:extLst>
              <a:ext uri="{FF2B5EF4-FFF2-40B4-BE49-F238E27FC236}">
                <a16:creationId xmlns:a16="http://schemas.microsoft.com/office/drawing/2014/main" id="{1B848283-F21C-14D6-7732-DC380E0F9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b="3130"/>
          <a:stretch/>
        </p:blipFill>
        <p:spPr bwMode="auto">
          <a:xfrm>
            <a:off x="6739036" y="1712024"/>
            <a:ext cx="3971176" cy="274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94CD1-F3CC-1CC0-6D26-99EED0A23A51}"/>
              </a:ext>
            </a:extLst>
          </p:cNvPr>
          <p:cNvSpPr txBox="1"/>
          <p:nvPr/>
        </p:nvSpPr>
        <p:spPr>
          <a:xfrm>
            <a:off x="259412" y="1036870"/>
            <a:ext cx="6006353" cy="43329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+mj-lt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ма за цел основно да контролира и управлява целия процес на работа, свързан с автоматизацията.</a:t>
            </a:r>
            <a:endParaRPr lang="en-GB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lt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Сегмента трябва да се постави в обхват на мрежа, с която да се свърже, без ну</a:t>
            </a:r>
            <a:r>
              <a:rPr lang="bg-BG" sz="2400" dirty="0">
                <a:latin typeface="+mj-lt"/>
                <a:ea typeface="Calibri" panose="020F0502020204030204" pitchFamily="34" charset="0"/>
              </a:rPr>
              <a:t>жда от интернет</a:t>
            </a:r>
            <a:r>
              <a:rPr lang="bg-BG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en-GB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j-lt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kern="0" dirty="0">
                <a:solidFill>
                  <a:srgbClr val="000000"/>
                </a:solidFill>
                <a:latin typeface="+mj-lt"/>
              </a:rPr>
              <a:t>Предоставя</a:t>
            </a:r>
            <a:r>
              <a:rPr lang="bg-BG" sz="2400" kern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B</a:t>
            </a:r>
            <a:r>
              <a:rPr lang="en-GB" sz="2400" kern="0" dirty="0">
                <a:solidFill>
                  <a:srgbClr val="000000"/>
                </a:solidFill>
                <a:effectLst/>
                <a:latin typeface="+mj-lt"/>
              </a:rPr>
              <a:t>ack-end 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логика, обработваща данните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,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 тяхното съхранение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  </a:t>
            </a:r>
            <a:r>
              <a:rPr lang="bg-BG" sz="2400" kern="0" dirty="0">
                <a:solidFill>
                  <a:srgbClr val="000000"/>
                </a:solidFill>
                <a:latin typeface="+mj-lt"/>
              </a:rPr>
              <a:t>и достъпност</a:t>
            </a:r>
            <a:r>
              <a:rPr lang="en-GB" sz="2400" kern="0" dirty="0">
                <a:solidFill>
                  <a:srgbClr val="000000"/>
                </a:solidFill>
                <a:latin typeface="+mj-lt"/>
              </a:rPr>
              <a:t>.</a:t>
            </a: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38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1BE75-B812-8063-311B-9128A90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9D6B-CB5E-A931-468A-3A28226218E8}"/>
              </a:ext>
            </a:extLst>
          </p:cNvPr>
          <p:cNvSpPr txBox="1"/>
          <p:nvPr/>
        </p:nvSpPr>
        <p:spPr>
          <a:xfrm>
            <a:off x="259555" y="131763"/>
            <a:ext cx="10450513" cy="558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ru-RU" sz="3200" dirty="0">
                <a:solidFill>
                  <a:srgbClr val="000000"/>
                </a:solidFill>
                <a:latin typeface="+mj-lt"/>
              </a:rPr>
              <a:t>Сегмент 2</a:t>
            </a:r>
            <a:r>
              <a:rPr lang="en-GB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+mj-lt"/>
              </a:rPr>
              <a:t>–</a:t>
            </a:r>
            <a:r>
              <a:rPr lang="en-GB" sz="3200" dirty="0">
                <a:solidFill>
                  <a:srgbClr val="000000"/>
                </a:solidFill>
                <a:latin typeface="+mj-lt"/>
              </a:rPr>
              <a:t> Android</a:t>
            </a: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 descr="Diagram, application&#10;&#10;Description automatically generated">
            <a:extLst>
              <a:ext uri="{FF2B5EF4-FFF2-40B4-BE49-F238E27FC236}">
                <a16:creationId xmlns:a16="http://schemas.microsoft.com/office/drawing/2014/main" id="{DA76F7FA-881F-C87C-CB97-7D97777B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" b="99532" l="0" r="99751">
                        <a14:foregroundMark x1="43890" y1="29708" x2="73815" y2="62339"/>
                        <a14:foregroundMark x1="73815" y1="62339" x2="50374" y2="73333"/>
                        <a14:foregroundMark x1="50374" y1="73333" x2="66334" y2="74386"/>
                        <a14:foregroundMark x1="20449" y1="27135" x2="35411" y2="97310"/>
                        <a14:foregroundMark x1="69327" y1="29123" x2="71820" y2="99766"/>
                        <a14:foregroundMark x1="78304" y1="28538" x2="71322" y2="94503"/>
                        <a14:foregroundMark x1="29177" y1="24678" x2="20200" y2="99649"/>
                        <a14:foregroundMark x1="24688" y1="21754" x2="1746" y2="98480"/>
                        <a14:foregroundMark x1="34165" y1="25965" x2="46633" y2="95088"/>
                        <a14:foregroundMark x1="80299" y1="25614" x2="80299" y2="96023"/>
                        <a14:foregroundMark x1="80299" y1="96023" x2="80299" y2="96023"/>
                        <a14:foregroundMark x1="78554" y1="23041" x2="85287" y2="87135"/>
                        <a14:foregroundMark x1="17456" y1="10292" x2="83541" y2="12749"/>
                        <a14:foregroundMark x1="83541" y1="12749" x2="95511" y2="12515"/>
                        <a14:foregroundMark x1="13965" y1="3977" x2="61347" y2="6901"/>
                        <a14:foregroundMark x1="61347" y1="6901" x2="64838" y2="7836"/>
                        <a14:foregroundMark x1="10474" y1="5848" x2="89526" y2="3743"/>
                        <a14:foregroundMark x1="92020" y1="1287" x2="93766" y2="9123"/>
                        <a14:foregroundMark x1="61596" y1="1637" x2="5736" y2="3392"/>
                        <a14:foregroundMark x1="12469" y1="94152" x2="48878" y2="94386"/>
                        <a14:foregroundMark x1="48878" y1="94386" x2="64090" y2="93918"/>
                        <a14:foregroundMark x1="94763" y1="86316" x2="86783" y2="98596"/>
                        <a14:foregroundMark x1="93766" y1="98830" x2="95262" y2="88304"/>
                        <a14:foregroundMark x1="57357" y1="87135" x2="57357" y2="98246"/>
                        <a14:foregroundMark x1="98254" y1="82573" x2="98504" y2="19649"/>
                        <a14:foregroundMark x1="61845" y1="81287" x2="74314" y2="80936"/>
                        <a14:foregroundMark x1="1247" y1="84327" x2="1496" y2="22339"/>
                        <a14:foregroundMark x1="1247" y1="819" x2="1247" y2="819"/>
                        <a14:foregroundMark x1="0" y1="1754" x2="0" y2="1754"/>
                        <a14:foregroundMark x1="98254" y1="1287" x2="98254" y2="1287"/>
                        <a14:foregroundMark x1="94763" y1="1170" x2="99751" y2="468"/>
                        <a14:foregroundMark x1="67332" y1="8187" x2="82544" y2="7836"/>
                        <a14:foregroundMark x1="49626" y1="80468" x2="63092" y2="81754"/>
                        <a14:foregroundMark x1="11721" y1="89825" x2="10723" y2="96842"/>
                        <a14:foregroundMark x1="1995" y1="99298" x2="1995" y2="99298"/>
                        <a14:foregroundMark x1="1496" y1="98713" x2="9975" y2="99298"/>
                        <a14:foregroundMark x1="96259" y1="99532" x2="99252" y2="98947"/>
                        <a14:backgroundMark x1="1746" y1="936" x2="1746" y2="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" y="690282"/>
            <a:ext cx="2397105" cy="47130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43474-A914-5203-F90A-8A3A710F77C5}"/>
              </a:ext>
            </a:extLst>
          </p:cNvPr>
          <p:cNvSpPr txBox="1"/>
          <p:nvPr/>
        </p:nvSpPr>
        <p:spPr>
          <a:xfrm>
            <a:off x="3648635" y="1063167"/>
            <a:ext cx="7061433" cy="41925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 за роля да приема нуждите на клиента свързани с начина и времето </a:t>
            </a: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з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 поливане и да ги обновява в базата данни 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(Front-end)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зчистен и лесно достъпен дизайн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bg-BG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Позволява да се и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нициализира или спира поливане ръчно при нужда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bg-BG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bg-BG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bg-BG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Визуализира</a:t>
            </a:r>
            <a:r>
              <a:rPr lang="bg-B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данните от сензорите</a:t>
            </a:r>
            <a:r>
              <a:rPr lang="en-GB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kumimoji="0" lang="bg-BG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53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SAXCONVERSION" val="1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IOB/TBC-BG</OrgInhalt>
      <Wert>IOB/TBC-BG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2022. Alle Rechte vorbehalten, auch bzgl. jeder Verfügung, Verwertung, Reproduktion, Bearbeitung, Weitergabe sowie für den Fall von Schutzrechtsanmeldungen.</OrgInhalt>
      <Wert>© Robert Bosch GmbH 2022.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23.05.2022</OrgInhalt>
      <Wert>23.05.2022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337</TotalTime>
  <Words>359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Bosch Office Sans</vt:lpstr>
      <vt:lpstr>Calibri</vt:lpstr>
      <vt:lpstr>inherit</vt:lpstr>
      <vt:lpstr>Times New Roman</vt:lpstr>
      <vt:lpstr>Wingdings 3</vt:lpstr>
      <vt:lpstr>Bosch NG</vt:lpstr>
      <vt:lpstr>PowerPoint Presentation</vt:lpstr>
      <vt:lpstr>PowerPoint Presentation</vt:lpstr>
      <vt:lpstr>Увод</vt:lpstr>
      <vt:lpstr>PowerPoint Presentation</vt:lpstr>
      <vt:lpstr>PowerPoint Presentation</vt:lpstr>
      <vt:lpstr>PowerPoint Presentation</vt:lpstr>
      <vt:lpstr>Анализ</vt:lpstr>
      <vt:lpstr>PowerPoint Presentation</vt:lpstr>
      <vt:lpstr>PowerPoint Presentation</vt:lpstr>
      <vt:lpstr>PowerPoint Presentation</vt:lpstr>
      <vt:lpstr>PowerPoint Presentation</vt:lpstr>
      <vt:lpstr>Демонстрация</vt:lpstr>
      <vt:lpstr>Заключение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Vasilev Tsvetan (IOB/TBC-BG)</dc:creator>
  <cp:lastModifiedBy>Initaro Flame</cp:lastModifiedBy>
  <cp:revision>8</cp:revision>
  <dcterms:created xsi:type="dcterms:W3CDTF">2022-05-23T15:08:25Z</dcterms:created>
  <dcterms:modified xsi:type="dcterms:W3CDTF">2022-05-25T01:48:27Z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</Properties>
</file>